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sldIdLst>
    <p:sldId id="267" r:id="rId3"/>
    <p:sldId id="268" r:id="rId4"/>
    <p:sldId id="257" r:id="rId5"/>
    <p:sldId id="258" r:id="rId6"/>
    <p:sldId id="260" r:id="rId7"/>
    <p:sldId id="263" r:id="rId8"/>
    <p:sldId id="261" r:id="rId9"/>
    <p:sldId id="264" r:id="rId10"/>
    <p:sldId id="269" r:id="rId11"/>
    <p:sldId id="265" r:id="rId12"/>
    <p:sldId id="270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725" autoAdjust="0"/>
  </p:normalViewPr>
  <p:slideViewPr>
    <p:cSldViewPr>
      <p:cViewPr>
        <p:scale>
          <a:sx n="80" d="100"/>
          <a:sy n="80" d="100"/>
        </p:scale>
        <p:origin x="-36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CB70C-617B-4400-9D53-8E657B876367}" type="datetimeFigureOut">
              <a:rPr lang="en-US" smtClean="0"/>
              <a:pPr/>
              <a:t>3/26/2014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7F14BF-73E4-4105-BA91-DFF40C7C0A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3252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D327E-F82F-48D1-A0CD-FA3B668C7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50EAD-91DE-4223-84D9-67F7A148F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3/26/2014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9739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Путешествие в страну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Морфемию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 Корни -ЛАГ-, - ЛОЖ-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Администратор\Desktop\090eb3303e77edcf810a0fb6f19bf32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00200"/>
            <a:ext cx="8280919" cy="485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  <a:t>Сочи олимпийский – город Напиши - </a:t>
            </a:r>
            <a:r>
              <a:rPr lang="ru-RU" sz="6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  <a:t>ка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  <a:latin typeface="Ariston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дминистратор\Desktop\i (6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960440" cy="2664296"/>
          </a:xfrm>
          <a:prstGeom prst="rect">
            <a:avLst/>
          </a:prstGeom>
          <a:noFill/>
        </p:spPr>
      </p:pic>
      <p:pic>
        <p:nvPicPr>
          <p:cNvPr id="5123" name="Picture 3" descr="C:\Users\Администратор\Desktop\i (5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908720"/>
            <a:ext cx="1085850" cy="1428750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esktop\i (6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206624"/>
            <a:ext cx="4104456" cy="2662535"/>
          </a:xfrm>
          <a:prstGeom prst="rect">
            <a:avLst/>
          </a:prstGeom>
          <a:noFill/>
        </p:spPr>
      </p:pic>
      <p:pic>
        <p:nvPicPr>
          <p:cNvPr id="5125" name="Picture 5" descr="C:\Users\Администратор\Desktop\i (6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7412" y="4077072"/>
            <a:ext cx="4188643" cy="2520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Станица Словарей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Администратор\Desktop\i (6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032448" cy="2705150"/>
          </a:xfrm>
          <a:prstGeom prst="rect">
            <a:avLst/>
          </a:prstGeom>
          <a:noFill/>
        </p:spPr>
      </p:pic>
      <p:pic>
        <p:nvPicPr>
          <p:cNvPr id="6147" name="Picture 3" descr="C:\Users\Администратор\Desktop\i (6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56992"/>
            <a:ext cx="3888432" cy="2736304"/>
          </a:xfrm>
          <a:prstGeom prst="rect">
            <a:avLst/>
          </a:prstGeom>
          <a:noFill/>
        </p:spPr>
      </p:pic>
      <p:pic>
        <p:nvPicPr>
          <p:cNvPr id="6148" name="Picture 4" descr="C:\Users\Администратор\Desktop\i (5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556792"/>
            <a:ext cx="1085850" cy="1428750"/>
          </a:xfrm>
          <a:prstGeom prst="rect">
            <a:avLst/>
          </a:prstGeom>
          <a:noFill/>
        </p:spPr>
      </p:pic>
      <p:pic>
        <p:nvPicPr>
          <p:cNvPr id="6150" name="Picture 6" descr="C:\Users\Администратор\Desktop\i (5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933056"/>
            <a:ext cx="1905000" cy="1428750"/>
          </a:xfrm>
          <a:prstGeom prst="rect">
            <a:avLst/>
          </a:prstGeom>
          <a:noFill/>
        </p:spPr>
      </p:pic>
      <p:pic>
        <p:nvPicPr>
          <p:cNvPr id="6151" name="Picture 7" descr="C:\Users\Администратор\Desktop\i (5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5013176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  <a:t>Спасибо за путешествие!</a:t>
            </a:r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  <a:t/>
            </a:r>
            <a:b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</a:b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  <a:latin typeface="Ariston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i (5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8150" y="1628800"/>
            <a:ext cx="1085850" cy="1428750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090eb3303e77edcf810a0fb6f19bf3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748883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Олимпийский Мишка зовет нас к знаниям! 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дминистратор\Desktop\ми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3744416" cy="4680520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i (5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388843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ston" pitchFamily="66" charset="0"/>
              </a:rPr>
              <a:t>Краснодар – Город загадок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4" name="Picture 2" descr="C:\Users\Администратор\Desktop\i (5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92888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>
          <a:xfrm>
            <a:off x="2286000" y="1828800"/>
            <a:ext cx="2209800" cy="15240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положить                      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сложить                      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предлагать                    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разлагать                  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80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066800" y="1066800"/>
            <a:ext cx="685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</a:rPr>
              <a:t>Прочитайте слова. Что их объединяет?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057400" y="5562600"/>
            <a:ext cx="4419600" cy="89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>
                <a:solidFill>
                  <a:schemeClr val="tx2"/>
                </a:solidFill>
              </a:rPr>
              <a:t>Сравните результаты</a:t>
            </a:r>
            <a:r>
              <a:rPr lang="ru-RU" sz="2400" dirty="0" smtClean="0">
                <a:solidFill>
                  <a:schemeClr val="tx2"/>
                </a:solidFill>
              </a:rPr>
              <a:t>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Корни с чередованием – ЛАГ-,-ЛОЖ-</a:t>
            </a:r>
          </a:p>
          <a:p>
            <a:pPr algn="ctr"/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838200" y="304800"/>
            <a:ext cx="7543800" cy="6096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chemeClr val="tx2"/>
                </a:solidFill>
              </a:rPr>
              <a:t>Определяем </a:t>
            </a:r>
            <a:r>
              <a:rPr lang="ru-RU" sz="3600" dirty="0" smtClean="0">
                <a:solidFill>
                  <a:schemeClr val="tx2"/>
                </a:solidFill>
              </a:rPr>
              <a:t>тему и проблему </a:t>
            </a:r>
            <a:r>
              <a:rPr lang="ru-RU" sz="3600" dirty="0">
                <a:solidFill>
                  <a:schemeClr val="tx2"/>
                </a:solidFill>
              </a:rPr>
              <a:t>урока</a:t>
            </a:r>
          </a:p>
        </p:txBody>
      </p:sp>
      <p:sp>
        <p:nvSpPr>
          <p:cNvPr id="6150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315200" y="5943600"/>
            <a:ext cx="990600" cy="4572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495800" y="1828800"/>
            <a:ext cx="2209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положит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сложит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предложит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разложит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533400" y="3581400"/>
            <a:ext cx="685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</a:rPr>
              <a:t>Что вы заметили в корнях однокоренных слов?</a:t>
            </a: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533400" y="4419600"/>
            <a:ext cx="617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</a:rPr>
              <a:t>Прочитайте слова парами из каждого столбика. Чем они различаются?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2286000" y="1828800"/>
            <a:ext cx="2209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пол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жить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жить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предл</a:t>
            </a:r>
            <a:r>
              <a:rPr lang="ru-RU" sz="2400" b="1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гать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разл</a:t>
            </a:r>
            <a:r>
              <a:rPr lang="ru-RU" sz="2400" b="1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гать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6163" name="Arc 19"/>
          <p:cNvSpPr>
            <a:spLocks/>
          </p:cNvSpPr>
          <p:nvPr/>
        </p:nvSpPr>
        <p:spPr bwMode="auto">
          <a:xfrm rot="-2840648">
            <a:off x="2895600" y="17526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4" name="Arc 20"/>
          <p:cNvSpPr>
            <a:spLocks/>
          </p:cNvSpPr>
          <p:nvPr/>
        </p:nvSpPr>
        <p:spPr bwMode="auto">
          <a:xfrm rot="-2840648">
            <a:off x="2667000" y="21336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5" name="Arc 21"/>
          <p:cNvSpPr>
            <a:spLocks/>
          </p:cNvSpPr>
          <p:nvPr/>
        </p:nvSpPr>
        <p:spPr bwMode="auto">
          <a:xfrm rot="-2169491">
            <a:off x="3200400" y="25146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6" name="Arc 22"/>
          <p:cNvSpPr>
            <a:spLocks/>
          </p:cNvSpPr>
          <p:nvPr/>
        </p:nvSpPr>
        <p:spPr bwMode="auto">
          <a:xfrm rot="-2169491">
            <a:off x="2971800" y="28956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 descr="C:\Users\Администратор\Desktop\i (5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501008"/>
            <a:ext cx="1517898" cy="2004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147" grpId="0"/>
      <p:bldP spid="6148" grpId="0"/>
      <p:bldP spid="6150" grpId="0" animBg="1"/>
      <p:bldP spid="6154" grpId="0" build="p"/>
      <p:bldP spid="6155" grpId="0"/>
      <p:bldP spid="6156" grpId="0"/>
      <p:bldP spid="6157" grpId="0" build="p"/>
      <p:bldP spid="6163" grpId="0" animBg="1"/>
      <p:bldP spid="6164" grpId="0" animBg="1"/>
      <p:bldP spid="6165" grpId="0" animBg="1"/>
      <p:bldP spid="61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5800" y="3733800"/>
            <a:ext cx="548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sz="2400">
                <a:solidFill>
                  <a:schemeClr val="tx2"/>
                </a:solidFill>
              </a:rPr>
              <a:t>Что вас удивило? (Сравните две последние пары слов.)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33400" y="6019800"/>
            <a:ext cx="815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2286000" y="3200400"/>
            <a:ext cx="4572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Обсудите командой.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9221" name="Rectangle 9"/>
          <p:cNvSpPr>
            <a:spLocks noChangeArrowheads="1"/>
          </p:cNvSpPr>
          <p:nvPr/>
        </p:nvSpPr>
        <p:spPr bwMode="auto">
          <a:xfrm>
            <a:off x="2133600" y="1600200"/>
            <a:ext cx="2209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пол</a:t>
            </a:r>
            <a:r>
              <a:rPr lang="ru-RU" sz="2400" b="1" u="sng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жить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</a:t>
            </a:r>
            <a:r>
              <a:rPr lang="ru-RU" sz="2400" b="1" u="sng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жить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предл</a:t>
            </a:r>
            <a:r>
              <a:rPr lang="ru-RU" sz="2400" b="1" u="sng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гать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разл</a:t>
            </a:r>
            <a:r>
              <a:rPr lang="ru-RU" sz="2400" b="1" u="sng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гать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9222" name="Rectangle 10"/>
          <p:cNvSpPr>
            <a:spLocks noChangeArrowheads="1"/>
          </p:cNvSpPr>
          <p:nvPr/>
        </p:nvSpPr>
        <p:spPr bwMode="auto">
          <a:xfrm>
            <a:off x="4648200" y="1600200"/>
            <a:ext cx="2209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пол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 baseline="30000">
                <a:solidFill>
                  <a:srgbClr val="FF0000"/>
                </a:solidFill>
              </a:rPr>
              <a:t>/</a:t>
            </a:r>
            <a:r>
              <a:rPr lang="ru-RU" sz="2400" b="1">
                <a:solidFill>
                  <a:schemeClr val="accent2"/>
                </a:solidFill>
              </a:rPr>
              <a:t>жит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 baseline="30000">
                <a:solidFill>
                  <a:srgbClr val="FF0000"/>
                </a:solidFill>
              </a:rPr>
              <a:t>/</a:t>
            </a:r>
            <a:r>
              <a:rPr lang="ru-RU" sz="2400" b="1">
                <a:solidFill>
                  <a:schemeClr val="accent2"/>
                </a:solidFill>
              </a:rPr>
              <a:t>жит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предл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 baseline="30000">
                <a:solidFill>
                  <a:srgbClr val="FF0000"/>
                </a:solidFill>
              </a:rPr>
              <a:t>/</a:t>
            </a:r>
            <a:r>
              <a:rPr lang="ru-RU" sz="2400" b="1">
                <a:solidFill>
                  <a:schemeClr val="accent2"/>
                </a:solidFill>
              </a:rPr>
              <a:t>жит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разл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 baseline="30000">
                <a:solidFill>
                  <a:srgbClr val="FF0000"/>
                </a:solidFill>
              </a:rPr>
              <a:t>/</a:t>
            </a:r>
            <a:r>
              <a:rPr lang="ru-RU" sz="2400" b="1">
                <a:solidFill>
                  <a:schemeClr val="accent2"/>
                </a:solidFill>
              </a:rPr>
              <a:t>жит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609600" y="47244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</a:rPr>
              <a:t>«Работает» ли здесь проверочное слово?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609600" y="54102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</a:rPr>
              <a:t>Какую проблему будем решать на уроке?</a:t>
            </a:r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381000" y="381000"/>
            <a:ext cx="8534400" cy="1143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Почему пишутся разные буквы </a:t>
            </a:r>
            <a:r>
              <a:rPr lang="ru-RU" sz="2400" b="1">
                <a:solidFill>
                  <a:srgbClr val="FF0000"/>
                </a:solidFill>
              </a:rPr>
              <a:t>а</a:t>
            </a:r>
            <a:r>
              <a:rPr lang="ru-RU" sz="2400">
                <a:solidFill>
                  <a:schemeClr val="tx2"/>
                </a:solidFill>
              </a:rPr>
              <a:t>–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>
                <a:solidFill>
                  <a:schemeClr val="tx2"/>
                </a:solidFill>
              </a:rPr>
              <a:t>  в корне -</a:t>
            </a:r>
            <a:r>
              <a:rPr lang="ru-RU" sz="2400" b="1">
                <a:solidFill>
                  <a:schemeClr val="tx2"/>
                </a:solidFill>
              </a:rPr>
              <a:t>лаг</a:t>
            </a:r>
            <a:r>
              <a:rPr lang="ru-RU" sz="2400">
                <a:solidFill>
                  <a:schemeClr val="tx2"/>
                </a:solidFill>
              </a:rPr>
              <a:t>-/-</a:t>
            </a:r>
            <a:r>
              <a:rPr lang="ru-RU" sz="2400" b="1">
                <a:solidFill>
                  <a:schemeClr val="tx2"/>
                </a:solidFill>
              </a:rPr>
              <a:t>лож</a:t>
            </a:r>
            <a:r>
              <a:rPr lang="ru-RU" sz="2400">
                <a:solidFill>
                  <a:schemeClr val="tx2"/>
                </a:solidFill>
              </a:rPr>
              <a:t>-?</a:t>
            </a:r>
          </a:p>
          <a:p>
            <a:pPr algn="ctr"/>
            <a:r>
              <a:rPr lang="ru-RU" sz="2400">
                <a:solidFill>
                  <a:schemeClr val="tx2"/>
                </a:solidFill>
              </a:rPr>
              <a:t>Как выбрать букву безударного гласного в корне </a:t>
            </a:r>
          </a:p>
          <a:p>
            <a:pPr algn="ctr"/>
            <a:r>
              <a:rPr lang="ru-RU" sz="2400">
                <a:solidFill>
                  <a:schemeClr val="tx2"/>
                </a:solidFill>
              </a:rPr>
              <a:t>-</a:t>
            </a:r>
            <a:r>
              <a:rPr lang="ru-RU" sz="2400" b="1">
                <a:solidFill>
                  <a:schemeClr val="tx2"/>
                </a:solidFill>
              </a:rPr>
              <a:t>лаг</a:t>
            </a:r>
            <a:r>
              <a:rPr lang="ru-RU" sz="2400">
                <a:solidFill>
                  <a:schemeClr val="tx2"/>
                </a:solidFill>
              </a:rPr>
              <a:t>-/- </a:t>
            </a:r>
            <a:r>
              <a:rPr lang="ru-RU" sz="2400" b="1">
                <a:solidFill>
                  <a:schemeClr val="tx2"/>
                </a:solidFill>
              </a:rPr>
              <a:t>лож</a:t>
            </a:r>
            <a:r>
              <a:rPr lang="ru-RU" sz="2400">
                <a:solidFill>
                  <a:schemeClr val="tx2"/>
                </a:solidFill>
              </a:rPr>
              <a:t>-, если нельзя проверить? </a:t>
            </a:r>
          </a:p>
        </p:txBody>
      </p:sp>
      <p:sp>
        <p:nvSpPr>
          <p:cNvPr id="9226" name="Arc 17"/>
          <p:cNvSpPr>
            <a:spLocks/>
          </p:cNvSpPr>
          <p:nvPr/>
        </p:nvSpPr>
        <p:spPr bwMode="auto">
          <a:xfrm rot="-2840648">
            <a:off x="2514600" y="19050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rc 18"/>
          <p:cNvSpPr>
            <a:spLocks/>
          </p:cNvSpPr>
          <p:nvPr/>
        </p:nvSpPr>
        <p:spPr bwMode="auto">
          <a:xfrm rot="-2840648">
            <a:off x="2667000" y="15240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Arc 19"/>
          <p:cNvSpPr>
            <a:spLocks/>
          </p:cNvSpPr>
          <p:nvPr/>
        </p:nvSpPr>
        <p:spPr bwMode="auto">
          <a:xfrm rot="-2840648">
            <a:off x="5257800" y="15240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rc 20"/>
          <p:cNvSpPr>
            <a:spLocks/>
          </p:cNvSpPr>
          <p:nvPr/>
        </p:nvSpPr>
        <p:spPr bwMode="auto">
          <a:xfrm rot="-2840648">
            <a:off x="5029200" y="19050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Arc 21"/>
          <p:cNvSpPr>
            <a:spLocks/>
          </p:cNvSpPr>
          <p:nvPr/>
        </p:nvSpPr>
        <p:spPr bwMode="auto">
          <a:xfrm rot="-2840648">
            <a:off x="5638800" y="22098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Arc 22"/>
          <p:cNvSpPr>
            <a:spLocks/>
          </p:cNvSpPr>
          <p:nvPr/>
        </p:nvSpPr>
        <p:spPr bwMode="auto">
          <a:xfrm rot="-2840648">
            <a:off x="5410200" y="25908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Arc 27"/>
          <p:cNvSpPr>
            <a:spLocks/>
          </p:cNvSpPr>
          <p:nvPr/>
        </p:nvSpPr>
        <p:spPr bwMode="auto">
          <a:xfrm rot="-2169491">
            <a:off x="3048000" y="22860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rc 28"/>
          <p:cNvSpPr>
            <a:spLocks/>
          </p:cNvSpPr>
          <p:nvPr/>
        </p:nvSpPr>
        <p:spPr bwMode="auto">
          <a:xfrm rot="-2169491">
            <a:off x="2819400" y="26670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C:\Users\Администратор\Desktop\i (5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149080"/>
            <a:ext cx="219526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3" grpId="0"/>
      <p:bldP spid="7175" grpId="0"/>
      <p:bldP spid="7179" grpId="0"/>
      <p:bldP spid="7180" grpId="0"/>
      <p:bldP spid="71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  <a:t>Река Новых Знаний - Кубань</a:t>
            </a:r>
            <a:endParaRPr lang="ru-RU" sz="5400" b="1" dirty="0">
              <a:solidFill>
                <a:schemeClr val="tx2">
                  <a:lumMod val="60000"/>
                  <a:lumOff val="40000"/>
                </a:schemeClr>
              </a:solidFill>
              <a:latin typeface="Ariston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Администратор\Desktop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437112"/>
            <a:ext cx="1930400" cy="1905000"/>
          </a:xfrm>
          <a:prstGeom prst="rect">
            <a:avLst/>
          </a:prstGeom>
          <a:noFill/>
        </p:spPr>
      </p:pic>
      <p:pic>
        <p:nvPicPr>
          <p:cNvPr id="1026" name="Picture 2" descr="C:\Users\Администратор\Desktop\i (5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6552728" cy="4464495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i (5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2132856"/>
            <a:ext cx="10858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04800" y="3733800"/>
            <a:ext cx="861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000">
                <a:solidFill>
                  <a:schemeClr val="tx2"/>
                </a:solidFill>
              </a:rPr>
              <a:t>• Проанализируйте слова в левой и правой колонке. </a:t>
            </a:r>
            <a:br>
              <a:rPr lang="ru-RU" sz="2000">
                <a:solidFill>
                  <a:schemeClr val="tx2"/>
                </a:solidFill>
              </a:rPr>
            </a:br>
            <a:r>
              <a:rPr lang="ru-RU" sz="2000">
                <a:solidFill>
                  <a:schemeClr val="tx2"/>
                </a:solidFill>
              </a:rPr>
              <a:t>• Попробуйте установить закономерность в написании букв </a:t>
            </a:r>
            <a:r>
              <a:rPr lang="ru-RU" sz="2000" b="1">
                <a:solidFill>
                  <a:srgbClr val="FF0000"/>
                </a:solidFill>
              </a:rPr>
              <a:t>а</a:t>
            </a:r>
            <a:r>
              <a:rPr lang="ru-RU" sz="2000">
                <a:solidFill>
                  <a:schemeClr val="tx2"/>
                </a:solidFill>
              </a:rPr>
              <a:t>–</a:t>
            </a:r>
            <a:r>
              <a:rPr lang="ru-RU" sz="2000" b="1">
                <a:solidFill>
                  <a:srgbClr val="FF0000"/>
                </a:solidFill>
              </a:rPr>
              <a:t>о</a:t>
            </a:r>
            <a:r>
              <a:rPr lang="ru-RU" sz="2000">
                <a:solidFill>
                  <a:schemeClr val="tx2"/>
                </a:solidFill>
              </a:rPr>
              <a:t> в корне -</a:t>
            </a:r>
            <a:r>
              <a:rPr lang="ru-RU" sz="2000" b="1">
                <a:solidFill>
                  <a:schemeClr val="tx2"/>
                </a:solidFill>
              </a:rPr>
              <a:t>лаг</a:t>
            </a:r>
            <a:r>
              <a:rPr lang="ru-RU" sz="2000">
                <a:solidFill>
                  <a:schemeClr val="tx2"/>
                </a:solidFill>
              </a:rPr>
              <a:t>-/- </a:t>
            </a:r>
            <a:r>
              <a:rPr lang="ru-RU" sz="2000" b="1">
                <a:solidFill>
                  <a:schemeClr val="tx2"/>
                </a:solidFill>
              </a:rPr>
              <a:t>лож</a:t>
            </a:r>
            <a:r>
              <a:rPr lang="ru-RU" sz="2000">
                <a:solidFill>
                  <a:schemeClr val="tx2"/>
                </a:solidFill>
              </a:rPr>
              <a:t>-</a:t>
            </a:r>
            <a:r>
              <a:rPr lang="ru-RU" sz="240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0243" name="AutoShape 4"/>
          <p:cNvSpPr>
            <a:spLocks noChangeArrowheads="1"/>
          </p:cNvSpPr>
          <p:nvPr/>
        </p:nvSpPr>
        <p:spPr bwMode="auto">
          <a:xfrm>
            <a:off x="2514600" y="228600"/>
            <a:ext cx="6019800" cy="11430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Решаем проблему,</a:t>
            </a:r>
            <a:br>
              <a:rPr lang="ru-RU" sz="3600">
                <a:solidFill>
                  <a:schemeClr val="tx2"/>
                </a:solidFill>
              </a:rPr>
            </a:br>
            <a:r>
              <a:rPr lang="ru-RU" sz="3600">
                <a:solidFill>
                  <a:schemeClr val="tx2"/>
                </a:solidFill>
              </a:rPr>
              <a:t> открываем новые знания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47800" y="1600200"/>
            <a:ext cx="7391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</a:rPr>
              <a:t>                                 Прочитайте слова. </a:t>
            </a:r>
            <a:br>
              <a:rPr lang="ru-RU" sz="2400">
                <a:solidFill>
                  <a:schemeClr val="tx2"/>
                </a:solidFill>
              </a:rPr>
            </a:br>
            <a:r>
              <a:rPr lang="ru-RU" sz="2400">
                <a:solidFill>
                  <a:schemeClr val="tx2"/>
                </a:solidFill>
              </a:rPr>
              <a:t>         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438400" y="3200400"/>
            <a:ext cx="5029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Обсудите и выполните по группам.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28600" y="5943600"/>
            <a:ext cx="861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</a:rPr>
              <a:t>Сформулируйте правило самостоятельно и сравните </a:t>
            </a:r>
            <a:br>
              <a:rPr lang="ru-RU" sz="2000">
                <a:solidFill>
                  <a:schemeClr val="tx2"/>
                </a:solidFill>
              </a:rPr>
            </a:br>
            <a:r>
              <a:rPr lang="ru-RU" sz="2000">
                <a:solidFill>
                  <a:schemeClr val="tx2"/>
                </a:solidFill>
              </a:rPr>
              <a:t>с формулировкой в учебнике (текст в рамке) .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2514600" y="2057400"/>
            <a:ext cx="2819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изл</a:t>
            </a:r>
            <a:r>
              <a:rPr lang="ru-RU" sz="2400" b="1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гать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</a:t>
            </a:r>
            <a:r>
              <a:rPr lang="ru-RU" sz="2400" b="1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прил</a:t>
            </a:r>
            <a:r>
              <a:rPr lang="ru-RU" sz="2400" b="1">
                <a:solidFill>
                  <a:srgbClr val="FF0000"/>
                </a:solidFill>
              </a:rPr>
              <a:t>а</a:t>
            </a:r>
            <a:r>
              <a:rPr lang="ru-RU" sz="2400" b="1">
                <a:solidFill>
                  <a:schemeClr val="accent2"/>
                </a:solidFill>
              </a:rPr>
              <a:t>гательное                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5562600" y="2057400"/>
            <a:ext cx="2209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изл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жить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жение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прил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>
                <a:solidFill>
                  <a:schemeClr val="accent2"/>
                </a:solidFill>
              </a:rPr>
              <a:t>жение                    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152400" y="5029200"/>
            <a:ext cx="8839200" cy="914400"/>
          </a:xfrm>
          <a:prstGeom prst="rect">
            <a:avLst/>
          </a:prstGeom>
          <a:solidFill>
            <a:srgbClr val="FF99CC"/>
          </a:solidFill>
          <a:ln w="28575">
            <a:solidFill>
              <a:srgbClr val="99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Корень -</a:t>
            </a:r>
            <a:r>
              <a:rPr lang="ru-RU" sz="2400" b="1">
                <a:solidFill>
                  <a:schemeClr val="tx2"/>
                </a:solidFill>
              </a:rPr>
              <a:t>лаг</a:t>
            </a:r>
            <a:r>
              <a:rPr lang="ru-RU" sz="2400">
                <a:solidFill>
                  <a:schemeClr val="tx2"/>
                </a:solidFill>
              </a:rPr>
              <a:t>-/- </a:t>
            </a:r>
            <a:r>
              <a:rPr lang="ru-RU" sz="2400" b="1">
                <a:solidFill>
                  <a:schemeClr val="tx2"/>
                </a:solidFill>
              </a:rPr>
              <a:t>лож</a:t>
            </a:r>
            <a:r>
              <a:rPr lang="ru-RU" sz="2400">
                <a:solidFill>
                  <a:schemeClr val="tx2"/>
                </a:solidFill>
              </a:rPr>
              <a:t>- называется</a:t>
            </a:r>
            <a:r>
              <a:rPr lang="ru-RU" sz="2400" b="1">
                <a:solidFill>
                  <a:schemeClr val="tx2"/>
                </a:solidFill>
              </a:rPr>
              <a:t> корнем с чередованием!</a:t>
            </a:r>
            <a:br>
              <a:rPr lang="ru-RU" sz="2400" b="1">
                <a:solidFill>
                  <a:schemeClr val="tx2"/>
                </a:solidFill>
              </a:rPr>
            </a:br>
            <a:r>
              <a:rPr lang="ru-RU" sz="2400" b="1">
                <a:solidFill>
                  <a:schemeClr val="tx2"/>
                </a:solidFill>
              </a:rPr>
              <a:t>Проверочное слово к нему подбирать нельзя!</a:t>
            </a:r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2971800" y="4419600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>
                <a:solidFill>
                  <a:schemeClr val="tx2"/>
                </a:solidFill>
              </a:rPr>
              <a:t>Проверьте себя.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2514600" y="2057400"/>
            <a:ext cx="2819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</a:rPr>
              <a:t>изл</a:t>
            </a:r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b="1" dirty="0"/>
              <a:t>г</a:t>
            </a:r>
            <a:r>
              <a:rPr lang="ru-RU" sz="2400" b="1" dirty="0">
                <a:solidFill>
                  <a:schemeClr val="accent2"/>
                </a:solidFill>
              </a:rPr>
              <a:t>ать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</a:rPr>
              <a:t>сл</a:t>
            </a:r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b="1" dirty="0"/>
              <a:t>г</a:t>
            </a:r>
            <a:r>
              <a:rPr lang="ru-RU" sz="2400" b="1" dirty="0">
                <a:solidFill>
                  <a:schemeClr val="accent2"/>
                </a:solidFill>
              </a:rPr>
              <a:t>ать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</a:rPr>
              <a:t>прил</a:t>
            </a:r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b="1" dirty="0"/>
              <a:t>г</a:t>
            </a:r>
            <a:r>
              <a:rPr lang="ru-RU" sz="2400" b="1" dirty="0">
                <a:solidFill>
                  <a:schemeClr val="accent2"/>
                </a:solidFill>
              </a:rPr>
              <a:t>ательное                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 dirty="0"/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5562600" y="2057400"/>
            <a:ext cx="2209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изл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/>
              <a:t>ж</a:t>
            </a:r>
            <a:r>
              <a:rPr lang="ru-RU" sz="2400" b="1">
                <a:solidFill>
                  <a:schemeClr val="accent2"/>
                </a:solidFill>
              </a:rPr>
              <a:t>ить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сл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/>
              <a:t>ж</a:t>
            </a:r>
            <a:r>
              <a:rPr lang="ru-RU" sz="2400" b="1">
                <a:solidFill>
                  <a:schemeClr val="accent2"/>
                </a:solidFill>
              </a:rPr>
              <a:t>ение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</a:rPr>
              <a:t>прил</a:t>
            </a:r>
            <a:r>
              <a:rPr lang="ru-RU" sz="2400" b="1">
                <a:solidFill>
                  <a:srgbClr val="FF0000"/>
                </a:solidFill>
              </a:rPr>
              <a:t>о</a:t>
            </a:r>
            <a:r>
              <a:rPr lang="ru-RU" sz="2400" b="1"/>
              <a:t>ж</a:t>
            </a:r>
            <a:r>
              <a:rPr lang="ru-RU" sz="2400" b="1">
                <a:solidFill>
                  <a:schemeClr val="accent2"/>
                </a:solidFill>
              </a:rPr>
              <a:t>ение                            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800"/>
          </a:p>
        </p:txBody>
      </p:sp>
      <p:sp>
        <p:nvSpPr>
          <p:cNvPr id="8210" name="Arc 18"/>
          <p:cNvSpPr>
            <a:spLocks/>
          </p:cNvSpPr>
          <p:nvPr/>
        </p:nvSpPr>
        <p:spPr bwMode="auto">
          <a:xfrm rot="-2840648">
            <a:off x="6096000" y="19050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Arc 19"/>
          <p:cNvSpPr>
            <a:spLocks/>
          </p:cNvSpPr>
          <p:nvPr/>
        </p:nvSpPr>
        <p:spPr bwMode="auto">
          <a:xfrm rot="-2840648">
            <a:off x="5943600" y="23622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2" name="Arc 20"/>
          <p:cNvSpPr>
            <a:spLocks/>
          </p:cNvSpPr>
          <p:nvPr/>
        </p:nvSpPr>
        <p:spPr bwMode="auto">
          <a:xfrm rot="-2840648">
            <a:off x="6324600" y="26670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Arc 21"/>
          <p:cNvSpPr>
            <a:spLocks/>
          </p:cNvSpPr>
          <p:nvPr/>
        </p:nvSpPr>
        <p:spPr bwMode="auto">
          <a:xfrm rot="-2169491">
            <a:off x="2971800" y="19812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4" name="Arc 22"/>
          <p:cNvSpPr>
            <a:spLocks/>
          </p:cNvSpPr>
          <p:nvPr/>
        </p:nvSpPr>
        <p:spPr bwMode="auto">
          <a:xfrm rot="-2169491">
            <a:off x="3200400" y="27432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5" name="Arc 23"/>
          <p:cNvSpPr>
            <a:spLocks/>
          </p:cNvSpPr>
          <p:nvPr/>
        </p:nvSpPr>
        <p:spPr bwMode="auto">
          <a:xfrm rot="-2169491">
            <a:off x="2819400" y="2362200"/>
            <a:ext cx="3810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Picture 2" descr="C:\Users\Администратор\Desktop\i (5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1905000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7" grpId="0" build="allAtOnce"/>
      <p:bldP spid="8198" grpId="0"/>
      <p:bldP spid="8199" grpId="0"/>
      <p:bldP spid="8204" grpId="0" build="p"/>
      <p:bldP spid="8205" grpId="0" build="p"/>
      <p:bldP spid="8206" grpId="0" animBg="1"/>
      <p:bldP spid="8208" grpId="0" build="p"/>
      <p:bldP spid="8209" grpId="0" build="p"/>
      <p:bldP spid="8210" grpId="0" animBg="1"/>
      <p:bldP spid="8211" grpId="0" animBg="1"/>
      <p:bldP spid="8212" grpId="0" animBg="1"/>
      <p:bldP spid="8213" grpId="0" animBg="1"/>
      <p:bldP spid="8214" grpId="0" animBg="1"/>
      <p:bldP spid="82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ston" pitchFamily="66" charset="0"/>
              </a:rPr>
              <a:t>Поле Нарисуй-ка</a:t>
            </a:r>
            <a:endParaRPr lang="ru-RU" sz="5400" b="1" dirty="0">
              <a:solidFill>
                <a:schemeClr val="tx2">
                  <a:lumMod val="60000"/>
                  <a:lumOff val="40000"/>
                </a:schemeClr>
              </a:solidFill>
              <a:latin typeface="Ariston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истратор\Desktop\i (5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7416824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Олимпийская физкультминутка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«Олимпийцы» - встали -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Руки вверх подняли,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Вправо , влево наклонились,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Очень, очень удивились.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« Кубанцы»  все поднялись,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Вправо, влево покачались.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месте попрыгали,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Руками подвигали.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Краснодарцы», поднимайтесь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весельем заряжайтесь: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ладоши похлопали,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Ногами потопали!</a:t>
            </a:r>
          </a:p>
          <a:p>
            <a:endParaRPr lang="ru-RU" dirty="0"/>
          </a:p>
        </p:txBody>
      </p:sp>
      <p:pic>
        <p:nvPicPr>
          <p:cNvPr id="4098" name="Picture 2" descr="C:\Users\Администратор\Desktop\i (5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827584" cy="1428750"/>
          </a:xfrm>
          <a:prstGeom prst="rect">
            <a:avLst/>
          </a:prstGeom>
          <a:noFill/>
        </p:spPr>
      </p:pic>
      <p:pic>
        <p:nvPicPr>
          <p:cNvPr id="4100" name="Picture 4" descr="C:\Users\Администратор\Desktop\i (5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4032448" cy="432048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рни лаг лож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E400EAD-C1ED-4BDC-8196-90CEF40D6E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корни лаг лож</Template>
  <TotalTime>0</TotalTime>
  <Words>234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корни лаг лож</vt:lpstr>
      <vt:lpstr>Путешествие в страну Морфемию. Корни -ЛАГ-, - ЛОЖ-</vt:lpstr>
      <vt:lpstr>Олимпийский Мишка зовет нас к знаниям! </vt:lpstr>
      <vt:lpstr>Краснодар – Город загадок</vt:lpstr>
      <vt:lpstr>Слайд 4</vt:lpstr>
      <vt:lpstr>Слайд 5</vt:lpstr>
      <vt:lpstr>Река Новых Знаний - Кубань</vt:lpstr>
      <vt:lpstr>Слайд 7</vt:lpstr>
      <vt:lpstr>Поле Нарисуй-ка</vt:lpstr>
      <vt:lpstr>Олимпийская физкультминутка</vt:lpstr>
      <vt:lpstr>Сочи олимпийский – город Напиши - ка</vt:lpstr>
      <vt:lpstr>Станица Словарей</vt:lpstr>
      <vt:lpstr>Спасибо за путешествие! 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2013-07-08T15:43:32Z</dcterms:created>
  <dcterms:modified xsi:type="dcterms:W3CDTF">2014-03-26T07:46:46Z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TC018814259991</vt:lpwstr>
  </property>
</Properties>
</file>